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65" r:id="rId5"/>
    <p:sldId id="268" r:id="rId6"/>
    <p:sldId id="263" r:id="rId7"/>
    <p:sldId id="269" r:id="rId8"/>
    <p:sldId id="264" r:id="rId9"/>
    <p:sldId id="262" r:id="rId10"/>
    <p:sldId id="270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5"/>
  </p:normalViewPr>
  <p:slideViewPr>
    <p:cSldViewPr>
      <p:cViewPr varScale="1">
        <p:scale>
          <a:sx n="72" d="100"/>
          <a:sy n="72" d="100"/>
        </p:scale>
        <p:origin x="-11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31/07/17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5638800"/>
          </a:xfrm>
        </p:spPr>
        <p:txBody>
          <a:bodyPr>
            <a:normAutofit/>
          </a:bodyPr>
          <a:lstStyle/>
          <a:p>
            <a:r>
              <a:rPr lang="en-US" dirty="0" smtClean="0"/>
              <a:t>Computing Lab – I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Assignment 3 (Algorithms)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100" dirty="0"/>
              <a:t>3</a:t>
            </a:r>
            <a:r>
              <a:rPr lang="en-US" sz="3100" dirty="0" smtClean="0"/>
              <a:t> August, 2017</a:t>
            </a:r>
            <a:endParaRPr lang="en-US" sz="31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Marking scheme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Pre-processing, parsing the document: 20%</a:t>
            </a:r>
          </a:p>
          <a:p>
            <a:r>
              <a:rPr lang="en-US" dirty="0" smtClean="0"/>
              <a:t>Forming the graph (two variants): 30%</a:t>
            </a:r>
          </a:p>
          <a:p>
            <a:r>
              <a:rPr lang="en-US" dirty="0" smtClean="0"/>
              <a:t>Implementing PageRank: 25%</a:t>
            </a:r>
          </a:p>
          <a:p>
            <a:r>
              <a:rPr lang="en-US" dirty="0" smtClean="0"/>
              <a:t>Evaluation using Rouge score: 15%</a:t>
            </a:r>
          </a:p>
          <a:p>
            <a:r>
              <a:rPr lang="en-US" dirty="0" smtClean="0"/>
              <a:t>Documentation, </a:t>
            </a:r>
            <a:r>
              <a:rPr lang="en-US" dirty="0" smtClean="0"/>
              <a:t>understandability: </a:t>
            </a:r>
            <a:r>
              <a:rPr lang="en-US" dirty="0" smtClean="0"/>
              <a:t>10</a:t>
            </a:r>
            <a:r>
              <a:rPr lang="en-US" dirty="0" smtClean="0"/>
              <a:t>%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8328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942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of this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800" dirty="0" smtClean="0"/>
              <a:t>To implement a graph-based document summarization algorithm using Python. </a:t>
            </a:r>
          </a:p>
          <a:p>
            <a:pPr algn="just"/>
            <a:endParaRPr lang="en-US" sz="2800" dirty="0" smtClean="0"/>
          </a:p>
          <a:p>
            <a:pPr algn="just"/>
            <a:r>
              <a:rPr lang="en-US" sz="2800" dirty="0" smtClean="0"/>
              <a:t>Purpose of summarization – to create a concise representation (of fixed number of words or sentences) of a longer document</a:t>
            </a:r>
          </a:p>
          <a:p>
            <a:pPr algn="just"/>
            <a:endParaRPr lang="en-US" sz="2800" dirty="0" smtClean="0"/>
          </a:p>
          <a:p>
            <a:pPr algn="just"/>
            <a:r>
              <a:rPr lang="en-US" sz="2800" dirty="0" smtClean="0"/>
              <a:t>This is a </a:t>
            </a:r>
            <a:r>
              <a:rPr lang="en-US" sz="2800" dirty="0" smtClean="0">
                <a:solidFill>
                  <a:srgbClr val="FF0000"/>
                </a:solidFill>
              </a:rPr>
              <a:t>group assignment</a:t>
            </a:r>
            <a:r>
              <a:rPr lang="en-US" sz="2800" dirty="0" smtClean="0"/>
              <a:t>.</a:t>
            </a:r>
            <a:endParaRPr lang="en-US" sz="2800" dirty="0"/>
          </a:p>
          <a:p>
            <a:pPr algn="just"/>
            <a:r>
              <a:rPr lang="en-US" sz="2800" dirty="0" smtClean="0"/>
              <a:t>The assignment has three parts. </a:t>
            </a:r>
          </a:p>
          <a:p>
            <a:pPr algn="just"/>
            <a:endParaRPr lang="en-US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Summarization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“Graph-based ranking algorithms for sentence extraction, applied to text summarization”, </a:t>
            </a:r>
            <a:r>
              <a:rPr lang="en-US" sz="2800" dirty="0" err="1" smtClean="0"/>
              <a:t>Mihalcea</a:t>
            </a:r>
            <a:r>
              <a:rPr lang="en-US" sz="2800" dirty="0" smtClean="0"/>
              <a:t>, ACL 2004</a:t>
            </a:r>
          </a:p>
          <a:p>
            <a:endParaRPr lang="en-US" sz="2800" dirty="0"/>
          </a:p>
          <a:p>
            <a:r>
              <a:rPr lang="en-US" sz="2800" dirty="0"/>
              <a:t>Graph-based summarization algorithm</a:t>
            </a:r>
          </a:p>
          <a:p>
            <a:pPr lvl="1"/>
            <a:r>
              <a:rPr lang="en-US" dirty="0" smtClean="0"/>
              <a:t>Create a graph representation of the document</a:t>
            </a:r>
          </a:p>
          <a:p>
            <a:pPr lvl="1"/>
            <a:r>
              <a:rPr lang="en-US" dirty="0" smtClean="0"/>
              <a:t>Select some of the sentences for forming the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7403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/>
              <a:t>Part 1: Graph 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dirty="0" smtClean="0"/>
              <a:t>Input is an English document, composed of several sentences.</a:t>
            </a:r>
            <a:endParaRPr lang="en-US" sz="2400" dirty="0"/>
          </a:p>
          <a:p>
            <a:pPr algn="just"/>
            <a:r>
              <a:rPr lang="en-US" sz="2400" dirty="0" smtClean="0"/>
              <a:t>Output is a </a:t>
            </a:r>
            <a:r>
              <a:rPr lang="en-US" sz="2400" dirty="0" smtClean="0">
                <a:solidFill>
                  <a:srgbClr val="FF0000"/>
                </a:solidFill>
              </a:rPr>
              <a:t>directed, weighted graph </a:t>
            </a:r>
          </a:p>
          <a:p>
            <a:pPr algn="just"/>
            <a:r>
              <a:rPr lang="en-US" sz="2400" dirty="0" smtClean="0"/>
              <a:t>Each sentence in the document becomes a </a:t>
            </a:r>
            <a:r>
              <a:rPr lang="en-US" sz="2400" dirty="0" smtClean="0">
                <a:solidFill>
                  <a:srgbClr val="FF0000"/>
                </a:solidFill>
              </a:rPr>
              <a:t>node</a:t>
            </a:r>
            <a:r>
              <a:rPr lang="en-US" sz="2400" dirty="0" smtClean="0"/>
              <a:t> in the graph</a:t>
            </a:r>
          </a:p>
          <a:p>
            <a:pPr algn="just"/>
            <a:r>
              <a:rPr lang="en-US" sz="2400" dirty="0" smtClean="0">
                <a:solidFill>
                  <a:srgbClr val="FF0000"/>
                </a:solidFill>
              </a:rPr>
              <a:t>Edge</a:t>
            </a:r>
            <a:r>
              <a:rPr lang="en-US" sz="2400" dirty="0" smtClean="0"/>
              <a:t> between two nodes is weighted based on the textual similarity between the two corresponding sentences</a:t>
            </a:r>
          </a:p>
          <a:p>
            <a:pPr algn="just"/>
            <a:endParaRPr lang="en-US" sz="2400" dirty="0"/>
          </a:p>
          <a:p>
            <a:pPr algn="just"/>
            <a:endParaRPr lang="en-US" sz="2400" dirty="0" smtClean="0"/>
          </a:p>
          <a:p>
            <a:pPr algn="just"/>
            <a:endParaRPr lang="en-US" sz="2400" dirty="0"/>
          </a:p>
          <a:p>
            <a:pPr algn="just"/>
            <a:r>
              <a:rPr lang="en-US" sz="2400" dirty="0" smtClean="0">
                <a:solidFill>
                  <a:srgbClr val="FF0000"/>
                </a:solidFill>
              </a:rPr>
              <a:t>Pre-process sentences </a:t>
            </a:r>
            <a:r>
              <a:rPr lang="en-US" sz="2400" dirty="0" smtClean="0"/>
              <a:t>to get more meaningful similarity: case-folding, </a:t>
            </a:r>
            <a:r>
              <a:rPr lang="en-US" sz="2400" dirty="0" err="1" smtClean="0"/>
              <a:t>stopword</a:t>
            </a:r>
            <a:r>
              <a:rPr lang="en-US" sz="2400" dirty="0" smtClean="0"/>
              <a:t> removal, stemming</a:t>
            </a:r>
          </a:p>
          <a:p>
            <a:pPr lvl="1" algn="just"/>
            <a:endParaRPr lang="en-US" sz="2000" dirty="0" smtClean="0"/>
          </a:p>
          <a:p>
            <a:pPr algn="just"/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3886200"/>
            <a:ext cx="7181850" cy="99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813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</p:spPr>
        <p:txBody>
          <a:bodyPr/>
          <a:lstStyle/>
          <a:p>
            <a:r>
              <a:rPr lang="en-US" dirty="0" smtClean="0"/>
              <a:t>Part 1: Graph 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/>
            <a:endParaRPr lang="en-US" sz="2800" dirty="0" smtClean="0"/>
          </a:p>
          <a:p>
            <a:pPr algn="just"/>
            <a:r>
              <a:rPr lang="en-US" sz="2800" dirty="0" smtClean="0"/>
              <a:t>Direction of edge:</a:t>
            </a:r>
          </a:p>
          <a:p>
            <a:pPr lvl="1" algn="just"/>
            <a:r>
              <a:rPr lang="en-US" sz="2400" dirty="0" smtClean="0">
                <a:solidFill>
                  <a:srgbClr val="FF0000"/>
                </a:solidFill>
              </a:rPr>
              <a:t>Forward variant</a:t>
            </a:r>
            <a:r>
              <a:rPr lang="en-US" sz="2400" dirty="0" smtClean="0"/>
              <a:t>: direction set from sentences that appear </a:t>
            </a:r>
            <a:r>
              <a:rPr lang="en-US" sz="2400" dirty="0" smtClean="0">
                <a:solidFill>
                  <a:srgbClr val="FF0000"/>
                </a:solidFill>
              </a:rPr>
              <a:t>earlier</a:t>
            </a:r>
            <a:r>
              <a:rPr lang="en-US" sz="2400" dirty="0" smtClean="0"/>
              <a:t> in the text to sentences that appear </a:t>
            </a:r>
            <a:r>
              <a:rPr lang="en-US" sz="2400" dirty="0" smtClean="0">
                <a:solidFill>
                  <a:srgbClr val="FF0000"/>
                </a:solidFill>
              </a:rPr>
              <a:t>later</a:t>
            </a:r>
            <a:r>
              <a:rPr lang="en-US" sz="2400" dirty="0" smtClean="0"/>
              <a:t> in the text</a:t>
            </a:r>
          </a:p>
          <a:p>
            <a:pPr lvl="1" algn="just"/>
            <a:r>
              <a:rPr lang="en-US" sz="2400" dirty="0" smtClean="0">
                <a:solidFill>
                  <a:srgbClr val="FF0000"/>
                </a:solidFill>
              </a:rPr>
              <a:t>Backward variant</a:t>
            </a:r>
            <a:r>
              <a:rPr lang="en-US" sz="2400" dirty="0"/>
              <a:t>: direction set </a:t>
            </a:r>
            <a:r>
              <a:rPr lang="en-US" sz="2400" dirty="0" smtClean="0"/>
              <a:t>from sentences </a:t>
            </a:r>
            <a:r>
              <a:rPr lang="en-US" sz="2400" dirty="0"/>
              <a:t>that </a:t>
            </a:r>
            <a:r>
              <a:rPr lang="en-US" sz="2400" dirty="0" smtClean="0"/>
              <a:t>appear </a:t>
            </a:r>
            <a:r>
              <a:rPr lang="en-US" sz="2400" dirty="0" smtClean="0">
                <a:solidFill>
                  <a:srgbClr val="FF0000"/>
                </a:solidFill>
              </a:rPr>
              <a:t>later</a:t>
            </a:r>
            <a:r>
              <a:rPr lang="en-US" sz="2400" dirty="0" smtClean="0"/>
              <a:t> </a:t>
            </a:r>
            <a:r>
              <a:rPr lang="en-US" sz="2400" dirty="0"/>
              <a:t>in the text to </a:t>
            </a:r>
            <a:r>
              <a:rPr lang="en-US" sz="2400" dirty="0" smtClean="0"/>
              <a:t>sentences </a:t>
            </a:r>
            <a:r>
              <a:rPr lang="en-US" sz="2400" dirty="0"/>
              <a:t>that </a:t>
            </a:r>
            <a:r>
              <a:rPr lang="en-US" sz="2400" dirty="0" smtClean="0"/>
              <a:t>appear </a:t>
            </a:r>
            <a:r>
              <a:rPr lang="en-US" sz="2400" dirty="0" smtClean="0">
                <a:solidFill>
                  <a:srgbClr val="FF0000"/>
                </a:solidFill>
              </a:rPr>
              <a:t>earlier</a:t>
            </a:r>
            <a:r>
              <a:rPr lang="en-US" sz="2400" dirty="0" smtClean="0"/>
              <a:t> </a:t>
            </a:r>
            <a:r>
              <a:rPr lang="en-US" sz="2400" dirty="0"/>
              <a:t>in the text</a:t>
            </a:r>
          </a:p>
        </p:txBody>
      </p:sp>
    </p:spTree>
    <p:extLst>
      <p:ext uri="{BB962C8B-B14F-4D97-AF65-F5344CB8AC3E}">
        <p14:creationId xmlns:p14="http://schemas.microsoft.com/office/powerpoint/2010/main" val="3889351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2: Sentence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dirty="0" smtClean="0"/>
              <a:t>Select the most important nodes in the graph</a:t>
            </a:r>
          </a:p>
          <a:p>
            <a:pPr algn="just"/>
            <a:r>
              <a:rPr lang="en-US" sz="2800" dirty="0" smtClean="0"/>
              <a:t>Importance (centrality) of node in a graph measured using </a:t>
            </a:r>
            <a:r>
              <a:rPr lang="en-US" sz="2800" dirty="0" smtClean="0">
                <a:solidFill>
                  <a:srgbClr val="FF0000"/>
                </a:solidFill>
              </a:rPr>
              <a:t>PageRank algorithm </a:t>
            </a:r>
            <a:r>
              <a:rPr lang="en-US" sz="2800" dirty="0" smtClean="0">
                <a:solidFill>
                  <a:srgbClr val="000000"/>
                </a:solidFill>
              </a:rPr>
              <a:t>for weighted graphs</a:t>
            </a:r>
          </a:p>
          <a:p>
            <a:pPr lvl="1" algn="just"/>
            <a:r>
              <a:rPr lang="en-US" sz="2400" dirty="0" smtClean="0"/>
              <a:t>Use </a:t>
            </a:r>
            <a:r>
              <a:rPr lang="en-US" sz="2400" dirty="0" smtClean="0">
                <a:solidFill>
                  <a:srgbClr val="FF0000"/>
                </a:solidFill>
              </a:rPr>
              <a:t>Equation 10 in the paper</a:t>
            </a:r>
            <a:endParaRPr lang="en-US" dirty="0">
              <a:solidFill>
                <a:srgbClr val="FF0000"/>
              </a:solidFill>
            </a:endParaRPr>
          </a:p>
          <a:p>
            <a:pPr algn="just"/>
            <a:r>
              <a:rPr lang="en-US" sz="2800" dirty="0" smtClean="0"/>
              <a:t>The nodes (sentences) with highest PageRank scores are selected for summary</a:t>
            </a:r>
          </a:p>
          <a:p>
            <a:pPr algn="just"/>
            <a:r>
              <a:rPr lang="en-US" sz="2800" dirty="0" smtClean="0"/>
              <a:t>Can use Python graph libraries, e.g., </a:t>
            </a:r>
            <a:r>
              <a:rPr lang="en-US" sz="2800" dirty="0" err="1" smtClean="0"/>
              <a:t>NetworkX</a:t>
            </a:r>
            <a:r>
              <a:rPr lang="en-US" sz="2800" dirty="0" smtClean="0"/>
              <a:t> [but the libraries might not directly implement Eqn. 10 for weighted networks]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3: Evaluation of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How good is the summary produced by a certain methodology?</a:t>
            </a:r>
          </a:p>
          <a:p>
            <a:r>
              <a:rPr lang="en-US" sz="2800" dirty="0" smtClean="0"/>
              <a:t>Standard evaluation method – compare algorithm-generated summary with a </a:t>
            </a:r>
            <a:r>
              <a:rPr lang="en-US" sz="2800" dirty="0" smtClean="0">
                <a:solidFill>
                  <a:srgbClr val="FF0000"/>
                </a:solidFill>
              </a:rPr>
              <a:t>gold standard summary </a:t>
            </a:r>
            <a:r>
              <a:rPr lang="en-US" sz="2800" dirty="0" smtClean="0"/>
              <a:t>produced by human annotator</a:t>
            </a:r>
          </a:p>
          <a:p>
            <a:r>
              <a:rPr lang="en-US" sz="2800" dirty="0" smtClean="0"/>
              <a:t>Rouge score – between 0 and 1</a:t>
            </a:r>
          </a:p>
          <a:p>
            <a:r>
              <a:rPr lang="en-US" sz="2800" dirty="0" smtClean="0"/>
              <a:t>Can use ROUGE package directly, or</a:t>
            </a:r>
          </a:p>
          <a:p>
            <a:r>
              <a:rPr lang="en-US" sz="2800" dirty="0" smtClean="0"/>
              <a:t>https</a:t>
            </a:r>
            <a:r>
              <a:rPr lang="en-US" sz="2800" dirty="0"/>
              <a:t>://</a:t>
            </a:r>
            <a:r>
              <a:rPr lang="en-US" sz="2800" dirty="0" err="1"/>
              <a:t>github.com</a:t>
            </a:r>
            <a:r>
              <a:rPr lang="en-US" sz="2800" dirty="0"/>
              <a:t>/</a:t>
            </a:r>
            <a:r>
              <a:rPr lang="en-US" sz="2800" dirty="0" err="1"/>
              <a:t>tagucci</a:t>
            </a:r>
            <a:r>
              <a:rPr lang="en-US" sz="2800" dirty="0"/>
              <a:t>/</a:t>
            </a:r>
            <a:r>
              <a:rPr lang="en-US" sz="2800" dirty="0" err="1"/>
              <a:t>pythonrouge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29052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I/O Format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 smtClean="0"/>
              <a:t>Input (command line arguments)</a:t>
            </a:r>
          </a:p>
          <a:p>
            <a:pPr lvl="1" algn="just"/>
            <a:r>
              <a:rPr lang="en-US" dirty="0" smtClean="0"/>
              <a:t>A document in English</a:t>
            </a:r>
          </a:p>
          <a:p>
            <a:pPr lvl="1" algn="just"/>
            <a:r>
              <a:rPr lang="en-US" dirty="0" smtClean="0"/>
              <a:t>Desired number of sentences S in summary</a:t>
            </a:r>
          </a:p>
          <a:p>
            <a:pPr lvl="1" algn="just"/>
            <a:r>
              <a:rPr lang="en-US" dirty="0" smtClean="0"/>
              <a:t>A gold standard summary</a:t>
            </a:r>
          </a:p>
          <a:p>
            <a:pPr lvl="1" algn="just"/>
            <a:endParaRPr lang="en-US" dirty="0"/>
          </a:p>
          <a:p>
            <a:pPr algn="just"/>
            <a:r>
              <a:rPr lang="en-US" dirty="0" smtClean="0"/>
              <a:t>Output (to be displayed)</a:t>
            </a:r>
          </a:p>
          <a:p>
            <a:pPr lvl="1" algn="just"/>
            <a:r>
              <a:rPr lang="en-US" dirty="0"/>
              <a:t>A</a:t>
            </a:r>
            <a:r>
              <a:rPr lang="en-US" dirty="0" smtClean="0"/>
              <a:t> summary of S sentences</a:t>
            </a:r>
          </a:p>
          <a:p>
            <a:pPr lvl="1" algn="just"/>
            <a:r>
              <a:rPr lang="en-US" dirty="0" smtClean="0"/>
              <a:t>Rouge-2 scores: recall, precision, F-measure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Submission Instructions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800" dirty="0" smtClean="0"/>
              <a:t>Submit a single Python file solving all the above parts. The file must contain the names and roll numbers of the group members.</a:t>
            </a:r>
          </a:p>
          <a:p>
            <a:pPr algn="just"/>
            <a:endParaRPr lang="en-US" sz="2800" dirty="0" smtClean="0"/>
          </a:p>
          <a:p>
            <a:pPr algn="just"/>
            <a:endParaRPr lang="en-US" sz="2800" dirty="0" smtClean="0"/>
          </a:p>
          <a:p>
            <a:pPr algn="just"/>
            <a:r>
              <a:rPr lang="en-US" sz="2800" b="1" dirty="0" smtClean="0">
                <a:solidFill>
                  <a:srgbClr val="FF0000"/>
                </a:solidFill>
              </a:rPr>
              <a:t>Submission Deadline – August 17, 2:00 PM IST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473</Words>
  <Application>Microsoft Macintosh PowerPoint</Application>
  <PresentationFormat>On-screen Show (4:3)</PresentationFormat>
  <Paragraphs>60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Computing Lab – I  Assignment 3 (Algorithms)  3 August, 2017</vt:lpstr>
      <vt:lpstr>Objective of this Assignment</vt:lpstr>
      <vt:lpstr>Summarization algorithm</vt:lpstr>
      <vt:lpstr>Part 1: Graph formation</vt:lpstr>
      <vt:lpstr>Part 1: Graph formation</vt:lpstr>
      <vt:lpstr>Part 2: Sentence selection</vt:lpstr>
      <vt:lpstr>Part 3: Evaluation of summary</vt:lpstr>
      <vt:lpstr>I/O Format </vt:lpstr>
      <vt:lpstr>Submission Instructions</vt:lpstr>
      <vt:lpstr>Marking scheme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Computing Lab – I  Assignment 2</dc:title>
  <dc:creator>SOUMAJIT</dc:creator>
  <cp:lastModifiedBy>Saptarshi Ghosh</cp:lastModifiedBy>
  <cp:revision>30</cp:revision>
  <dcterms:created xsi:type="dcterms:W3CDTF">2006-08-16T00:00:00Z</dcterms:created>
  <dcterms:modified xsi:type="dcterms:W3CDTF">2017-07-31T07:57:07Z</dcterms:modified>
</cp:coreProperties>
</file>

<file path=docProps/thumbnail.jpeg>
</file>